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57" r:id="rId3"/>
    <p:sldId id="258" r:id="rId4"/>
    <p:sldId id="259" r:id="rId5"/>
    <p:sldId id="260" r:id="rId6"/>
    <p:sldId id="261" r:id="rId7"/>
    <p:sldId id="262" r:id="rId8"/>
    <p:sldId id="263" r:id="rId9"/>
    <p:sldId id="298" r:id="rId10"/>
    <p:sldId id="293" r:id="rId11"/>
    <p:sldId id="295" r:id="rId12"/>
    <p:sldId id="296" r:id="rId13"/>
    <p:sldId id="302" r:id="rId14"/>
    <p:sldId id="267" r:id="rId15"/>
    <p:sldId id="268" r:id="rId16"/>
    <p:sldId id="278" r:id="rId17"/>
    <p:sldId id="280" r:id="rId18"/>
    <p:sldId id="281" r:id="rId19"/>
    <p:sldId id="285" r:id="rId20"/>
    <p:sldId id="282" r:id="rId21"/>
    <p:sldId id="283" r:id="rId22"/>
    <p:sldId id="284" r:id="rId23"/>
    <p:sldId id="286" r:id="rId24"/>
    <p:sldId id="288" r:id="rId25"/>
    <p:sldId id="269" r:id="rId26"/>
    <p:sldId id="270" r:id="rId27"/>
    <p:sldId id="264" r:id="rId28"/>
    <p:sldId id="265" r:id="rId29"/>
    <p:sldId id="266" r:id="rId30"/>
    <p:sldId id="275" r:id="rId31"/>
    <p:sldId id="303" r:id="rId32"/>
    <p:sldId id="304" r:id="rId33"/>
    <p:sldId id="277"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6"/>
  </p:normalViewPr>
  <p:slideViewPr>
    <p:cSldViewPr>
      <p:cViewPr varScale="1">
        <p:scale>
          <a:sx n="106" d="100"/>
          <a:sy n="106" d="100"/>
        </p:scale>
        <p:origin x="1800" y="16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705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6632C54-AFD4-41DD-AC79-7B8BFAAD7086}" type="datetimeFigureOut">
              <a:rPr lang="en-US" smtClean="0"/>
              <a:t>10/11/22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210AD86-3721-4C12-899E-9B58D6368F5F}" type="slidenum">
              <a:rPr lang="en-US" smtClean="0"/>
              <a:t>‹#›</a:t>
            </a:fld>
            <a:endParaRPr lang="en-US"/>
          </a:p>
        </p:txBody>
      </p:sp>
    </p:spTree>
    <p:extLst>
      <p:ext uri="{BB962C8B-B14F-4D97-AF65-F5344CB8AC3E}">
        <p14:creationId xmlns:p14="http://schemas.microsoft.com/office/powerpoint/2010/main" val="327747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D210AD86-3721-4C12-899E-9B58D6368F5F}" type="slidenum">
              <a:rPr lang="en-US" smtClean="0"/>
              <a:t>3</a:t>
            </a:fld>
            <a:endParaRPr lang="en-US"/>
          </a:p>
        </p:txBody>
      </p:sp>
    </p:spTree>
    <p:extLst>
      <p:ext uri="{BB962C8B-B14F-4D97-AF65-F5344CB8AC3E}">
        <p14:creationId xmlns:p14="http://schemas.microsoft.com/office/powerpoint/2010/main" val="629872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10/11/22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intellipaat.com/blog/tutorial/r-programming/introduction/"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BASICS OF R PROGRAMMING</a:t>
            </a:r>
          </a:p>
        </p:txBody>
      </p:sp>
      <p:sp>
        <p:nvSpPr>
          <p:cNvPr id="3" name="Subtitle 2"/>
          <p:cNvSpPr>
            <a:spLocks noGrp="1"/>
          </p:cNvSpPr>
          <p:nvPr>
            <p:ph type="subTitle" idx="1"/>
          </p:nvPr>
        </p:nvSpPr>
        <p:spPr/>
        <p:txBody>
          <a:bodyPr/>
          <a:lstStyle/>
          <a:p>
            <a:r>
              <a:rPr lang="en-US" dirty="0"/>
              <a:t>Instructions for Hands-on Session</a:t>
            </a:r>
          </a:p>
        </p:txBody>
      </p:sp>
    </p:spTree>
    <p:extLst>
      <p:ext uri="{BB962C8B-B14F-4D97-AF65-F5344CB8AC3E}">
        <p14:creationId xmlns:p14="http://schemas.microsoft.com/office/powerpoint/2010/main" val="3327328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Arithmetic Operators</a:t>
            </a:r>
            <a:br>
              <a:rPr lang="en-US" b="1" dirty="0"/>
            </a:br>
            <a:endParaRPr lang="en-US" dirty="0"/>
          </a:p>
        </p:txBody>
      </p:sp>
      <p:sp>
        <p:nvSpPr>
          <p:cNvPr id="3" name="Content Placeholder 2"/>
          <p:cNvSpPr>
            <a:spLocks noGrp="1"/>
          </p:cNvSpPr>
          <p:nvPr>
            <p:ph idx="1"/>
          </p:nvPr>
        </p:nvSpPr>
        <p:spPr/>
        <p:txBody>
          <a:bodyPr/>
          <a:lstStyle/>
          <a:p>
            <a:pPr marL="0" indent="0">
              <a:buNone/>
            </a:pPr>
            <a:endParaRPr lang="en-US" b="1" dirty="0"/>
          </a:p>
          <a:p>
            <a:pPr lvl="1">
              <a:buFont typeface="Arial" pitchFamily="34" charset="0"/>
              <a:buChar char="•"/>
            </a:pPr>
            <a:r>
              <a:rPr lang="en-US" dirty="0"/>
              <a:t>Addition 	            x + y</a:t>
            </a:r>
          </a:p>
          <a:p>
            <a:pPr lvl="1">
              <a:buFont typeface="Arial" pitchFamily="34" charset="0"/>
              <a:buChar char="•"/>
            </a:pPr>
            <a:r>
              <a:rPr lang="en-US" dirty="0"/>
              <a:t>Subtraction	            x - y</a:t>
            </a:r>
          </a:p>
          <a:p>
            <a:pPr lvl="1">
              <a:buFont typeface="Arial" pitchFamily="34" charset="0"/>
              <a:buChar char="•"/>
            </a:pPr>
            <a:r>
              <a:rPr lang="en-US" dirty="0"/>
              <a:t>Multiplication	 x * y</a:t>
            </a:r>
          </a:p>
          <a:p>
            <a:pPr lvl="1">
              <a:buFont typeface="Arial" pitchFamily="34" charset="0"/>
              <a:buChar char="•"/>
            </a:pPr>
            <a:r>
              <a:rPr lang="en-US" dirty="0"/>
              <a:t>Division  	            x / y</a:t>
            </a:r>
          </a:p>
        </p:txBody>
      </p:sp>
    </p:spTree>
    <p:extLst>
      <p:ext uri="{BB962C8B-B14F-4D97-AF65-F5344CB8AC3E}">
        <p14:creationId xmlns:p14="http://schemas.microsoft.com/office/powerpoint/2010/main" val="3370989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Logical Operators</a:t>
            </a:r>
            <a:br>
              <a:rPr lang="en-US" b="1" dirty="0"/>
            </a:br>
            <a:endParaRPr lang="en-US" dirty="0"/>
          </a:p>
        </p:txBody>
      </p:sp>
      <p:sp>
        <p:nvSpPr>
          <p:cNvPr id="3" name="Content Placeholder 2"/>
          <p:cNvSpPr>
            <a:spLocks noGrp="1"/>
          </p:cNvSpPr>
          <p:nvPr>
            <p:ph idx="1"/>
          </p:nvPr>
        </p:nvSpPr>
        <p:spPr/>
        <p:txBody>
          <a:bodyPr/>
          <a:lstStyle/>
          <a:p>
            <a:pPr marL="0" indent="0" fontAlgn="base">
              <a:buNone/>
            </a:pPr>
            <a:r>
              <a:rPr lang="en-US" dirty="0"/>
              <a:t>Logical operations simulate element-wise decision operations, based on the specified operator between the operands, </a:t>
            </a:r>
          </a:p>
          <a:p>
            <a:pPr fontAlgn="base"/>
            <a:r>
              <a:rPr lang="en-US" dirty="0"/>
              <a:t>Which are then evaluated to either a True or False </a:t>
            </a:r>
            <a:r>
              <a:rPr lang="en-US" dirty="0" err="1"/>
              <a:t>boolean</a:t>
            </a:r>
            <a:r>
              <a:rPr lang="en-US" dirty="0"/>
              <a:t> value. </a:t>
            </a:r>
          </a:p>
          <a:p>
            <a:endParaRPr lang="en-US" dirty="0"/>
          </a:p>
        </p:txBody>
      </p:sp>
    </p:spTree>
    <p:extLst>
      <p:ext uri="{BB962C8B-B14F-4D97-AF65-F5344CB8AC3E}">
        <p14:creationId xmlns:p14="http://schemas.microsoft.com/office/powerpoint/2010/main" val="952816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Relational Operators</a:t>
            </a:r>
            <a:br>
              <a:rPr lang="en-US" b="1" dirty="0"/>
            </a:br>
            <a:endParaRPr lang="en-US" dirty="0"/>
          </a:p>
        </p:txBody>
      </p:sp>
      <p:sp>
        <p:nvSpPr>
          <p:cNvPr id="3" name="Content Placeholder 2"/>
          <p:cNvSpPr>
            <a:spLocks noGrp="1"/>
          </p:cNvSpPr>
          <p:nvPr>
            <p:ph idx="1"/>
          </p:nvPr>
        </p:nvSpPr>
        <p:spPr/>
        <p:txBody>
          <a:bodyPr/>
          <a:lstStyle/>
          <a:p>
            <a:pPr marL="0" indent="0" fontAlgn="base">
              <a:buNone/>
            </a:pPr>
            <a:endParaRPr lang="en-US" b="1" dirty="0"/>
          </a:p>
          <a:p>
            <a:pPr fontAlgn="base"/>
            <a:r>
              <a:rPr lang="en-US" dirty="0"/>
              <a:t>They carry out comparison operations between the corresponding elements of the operands. Returns a </a:t>
            </a:r>
            <a:r>
              <a:rPr lang="en-US" dirty="0" err="1"/>
              <a:t>boolean</a:t>
            </a:r>
            <a:r>
              <a:rPr lang="en-US" dirty="0"/>
              <a:t> TRUE value if the first operand satisfies the relation compared to the second. </a:t>
            </a:r>
          </a:p>
          <a:p>
            <a:pPr fontAlgn="base"/>
            <a:r>
              <a:rPr lang="en-US" dirty="0"/>
              <a:t>A TRUE value is always considered to be greater than the FALSE. </a:t>
            </a:r>
          </a:p>
          <a:p>
            <a:endParaRPr lang="en-US" dirty="0"/>
          </a:p>
        </p:txBody>
      </p:sp>
    </p:spTree>
    <p:extLst>
      <p:ext uri="{BB962C8B-B14F-4D97-AF65-F5344CB8AC3E}">
        <p14:creationId xmlns:p14="http://schemas.microsoft.com/office/powerpoint/2010/main" val="943513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Assignment Operators</a:t>
            </a:r>
            <a:br>
              <a:rPr lang="en-US" b="1" dirty="0"/>
            </a:br>
            <a:endParaRPr lang="en-US" dirty="0"/>
          </a:p>
        </p:txBody>
      </p:sp>
      <p:sp>
        <p:nvSpPr>
          <p:cNvPr id="3" name="Content Placeholder 2"/>
          <p:cNvSpPr>
            <a:spLocks noGrp="1"/>
          </p:cNvSpPr>
          <p:nvPr>
            <p:ph idx="1"/>
          </p:nvPr>
        </p:nvSpPr>
        <p:spPr/>
        <p:txBody>
          <a:bodyPr/>
          <a:lstStyle/>
          <a:p>
            <a:pPr marL="0" indent="0" fontAlgn="base">
              <a:buNone/>
            </a:pPr>
            <a:endParaRPr lang="en-US" b="1" dirty="0"/>
          </a:p>
          <a:p>
            <a:pPr fontAlgn="base"/>
            <a:r>
              <a:rPr lang="en-US" dirty="0"/>
              <a:t>Assignment operators are used to assigning values to various data objects in R. The objects may be integers, vectors, or functions. These values are then stored by the assigned variable names. </a:t>
            </a:r>
          </a:p>
          <a:p>
            <a:pPr marL="0" indent="0">
              <a:buNone/>
            </a:pPr>
            <a:r>
              <a:rPr lang="en-US" b="1" dirty="0"/>
              <a:t>       </a:t>
            </a:r>
            <a:r>
              <a:rPr lang="en-US" b="1" dirty="0">
                <a:solidFill>
                  <a:srgbClr val="FF0000"/>
                </a:solidFill>
              </a:rPr>
              <a:t>Left Assignment &lt;-  </a:t>
            </a:r>
          </a:p>
          <a:p>
            <a:endParaRPr lang="en-US" dirty="0"/>
          </a:p>
        </p:txBody>
      </p:sp>
    </p:spTree>
    <p:extLst>
      <p:ext uri="{BB962C8B-B14F-4D97-AF65-F5344CB8AC3E}">
        <p14:creationId xmlns:p14="http://schemas.microsoft.com/office/powerpoint/2010/main" val="31875987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Primers</a:t>
            </a:r>
          </a:p>
        </p:txBody>
      </p:sp>
      <p:sp>
        <p:nvSpPr>
          <p:cNvPr id="3" name="Content Placeholder 2"/>
          <p:cNvSpPr>
            <a:spLocks noGrp="1"/>
          </p:cNvSpPr>
          <p:nvPr>
            <p:ph idx="1"/>
          </p:nvPr>
        </p:nvSpPr>
        <p:spPr/>
        <p:txBody>
          <a:bodyPr>
            <a:normAutofit fontScale="92500" lnSpcReduction="10000"/>
          </a:bodyPr>
          <a:lstStyle/>
          <a:p>
            <a:r>
              <a:rPr lang="en-US" dirty="0"/>
              <a:t>R is easiest to use when you know how the R language works. You’ll learn about:</a:t>
            </a:r>
          </a:p>
          <a:p>
            <a:endParaRPr lang="en-US" dirty="0"/>
          </a:p>
          <a:p>
            <a:r>
              <a:rPr lang="en-US" dirty="0"/>
              <a:t>functions and their arguments</a:t>
            </a:r>
          </a:p>
          <a:p>
            <a:r>
              <a:rPr lang="en-US" dirty="0"/>
              <a:t>objects</a:t>
            </a:r>
          </a:p>
          <a:p>
            <a:r>
              <a:rPr lang="en-US" dirty="0"/>
              <a:t>R’s basic data types</a:t>
            </a:r>
          </a:p>
          <a:p>
            <a:r>
              <a:rPr lang="en-US" dirty="0"/>
              <a:t>R’s basic data structures including vectors and lists</a:t>
            </a:r>
          </a:p>
          <a:p>
            <a:r>
              <a:rPr lang="en-US" dirty="0"/>
              <a:t>R’s package system</a:t>
            </a:r>
          </a:p>
        </p:txBody>
      </p:sp>
    </p:spTree>
    <p:extLst>
      <p:ext uri="{BB962C8B-B14F-4D97-AF65-F5344CB8AC3E}">
        <p14:creationId xmlns:p14="http://schemas.microsoft.com/office/powerpoint/2010/main" val="1674664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arn(inVertic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arn(inVertical)">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barn(inVertical)">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arn(inVertical)">
                                      <p:cBhvr>
                                        <p:cTn id="22" dur="500"/>
                                        <p:tgtEl>
                                          <p:spTgt spid="3">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arn(inVertical)">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Primers</a:t>
            </a:r>
          </a:p>
        </p:txBody>
      </p:sp>
      <p:sp>
        <p:nvSpPr>
          <p:cNvPr id="3" name="Content Placeholder 2"/>
          <p:cNvSpPr>
            <a:spLocks noGrp="1"/>
          </p:cNvSpPr>
          <p:nvPr>
            <p:ph idx="1"/>
          </p:nvPr>
        </p:nvSpPr>
        <p:spPr/>
        <p:txBody>
          <a:bodyPr/>
          <a:lstStyle/>
          <a:p>
            <a:r>
              <a:rPr lang="en-US" dirty="0"/>
              <a:t>https://rstudio.cloud/learn/primers</a:t>
            </a:r>
          </a:p>
          <a:p>
            <a:r>
              <a:rPr lang="en-US" dirty="0"/>
              <a:t>A key feature of R is functions. Functions are “self contained” modules of code that accomplish a specific task. Functions usually take in some sort of data structure (value, vector, data frame etc.), process it, and return a result.</a:t>
            </a:r>
          </a:p>
        </p:txBody>
      </p:sp>
    </p:spTree>
    <p:extLst>
      <p:ext uri="{BB962C8B-B14F-4D97-AF65-F5344CB8AC3E}">
        <p14:creationId xmlns:p14="http://schemas.microsoft.com/office/powerpoint/2010/main" val="724908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Primers</a:t>
            </a:r>
          </a:p>
        </p:txBody>
      </p:sp>
      <p:sp>
        <p:nvSpPr>
          <p:cNvPr id="3" name="Content Placeholder 2"/>
          <p:cNvSpPr>
            <a:spLocks noGrp="1"/>
          </p:cNvSpPr>
          <p:nvPr>
            <p:ph idx="1"/>
          </p:nvPr>
        </p:nvSpPr>
        <p:spPr/>
        <p:txBody>
          <a:bodyPr/>
          <a:lstStyle/>
          <a:p>
            <a:endParaRPr lang="en-US" dirty="0"/>
          </a:p>
        </p:txBody>
      </p:sp>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6621" t="15674" r="4846" b="8135"/>
          <a:stretch/>
        </p:blipFill>
        <p:spPr bwMode="auto">
          <a:xfrm>
            <a:off x="304800" y="1295400"/>
            <a:ext cx="8382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416484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Primers</a:t>
            </a:r>
          </a:p>
        </p:txBody>
      </p:sp>
      <p:sp>
        <p:nvSpPr>
          <p:cNvPr id="3" name="Content Placeholder 2"/>
          <p:cNvSpPr>
            <a:spLocks noGrp="1"/>
          </p:cNvSpPr>
          <p:nvPr>
            <p:ph idx="1"/>
          </p:nvPr>
        </p:nvSpPr>
        <p:spPr/>
        <p:txBody>
          <a:bodyPr/>
          <a:lstStyle/>
          <a:p>
            <a:endParaRPr lang="en-US" dirty="0"/>
          </a:p>
        </p:txBody>
      </p:sp>
      <p:pic>
        <p:nvPicPr>
          <p:cNvPr id="819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298574"/>
            <a:ext cx="8229600" cy="5026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308032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Functions</a:t>
            </a:r>
          </a:p>
        </p:txBody>
      </p:sp>
      <p:sp>
        <p:nvSpPr>
          <p:cNvPr id="3" name="Content Placeholder 2"/>
          <p:cNvSpPr>
            <a:spLocks noGrp="1"/>
          </p:cNvSpPr>
          <p:nvPr>
            <p:ph idx="1"/>
          </p:nvPr>
        </p:nvSpPr>
        <p:spPr/>
        <p:txBody>
          <a:bodyPr/>
          <a:lstStyle/>
          <a:p>
            <a:r>
              <a:rPr lang="en-US" dirty="0"/>
              <a:t> Functions are </a:t>
            </a:r>
            <a:r>
              <a:rPr lang="en-US" dirty="0">
                <a:solidFill>
                  <a:schemeClr val="tx2">
                    <a:lumMod val="75000"/>
                  </a:schemeClr>
                </a:solidFill>
              </a:rPr>
              <a:t>“self contained” modules of code that accomplish a specific task.</a:t>
            </a:r>
          </a:p>
          <a:p>
            <a:r>
              <a:rPr lang="en-US" dirty="0"/>
              <a:t>R has a large number of in-built functions and the user can create their own functions.</a:t>
            </a:r>
          </a:p>
        </p:txBody>
      </p:sp>
    </p:spTree>
    <p:extLst>
      <p:ext uri="{BB962C8B-B14F-4D97-AF65-F5344CB8AC3E}">
        <p14:creationId xmlns:p14="http://schemas.microsoft.com/office/powerpoint/2010/main" val="33541324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An R function is created by using the keyword function. The basic syntax of an R function definition is as follows −</a:t>
            </a:r>
          </a:p>
          <a:p>
            <a:endParaRPr lang="en-US" dirty="0"/>
          </a:p>
          <a:p>
            <a:r>
              <a:rPr lang="en-US" dirty="0" err="1"/>
              <a:t>function_name</a:t>
            </a:r>
            <a:r>
              <a:rPr lang="en-US" dirty="0"/>
              <a:t> &lt;- function(arg_1, arg_2, ...)</a:t>
            </a:r>
          </a:p>
          <a:p>
            <a:pPr marL="0" indent="0">
              <a:buNone/>
            </a:pPr>
            <a:r>
              <a:rPr lang="en-US" dirty="0"/>
              <a:t>    { Function body }</a:t>
            </a:r>
          </a:p>
        </p:txBody>
      </p:sp>
    </p:spTree>
    <p:extLst>
      <p:ext uri="{BB962C8B-B14F-4D97-AF65-F5344CB8AC3E}">
        <p14:creationId xmlns:p14="http://schemas.microsoft.com/office/powerpoint/2010/main" val="4248247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Swirl Package</a:t>
            </a:r>
          </a:p>
        </p:txBody>
      </p:sp>
      <p:sp>
        <p:nvSpPr>
          <p:cNvPr id="3" name="Content Placeholder 2"/>
          <p:cNvSpPr>
            <a:spLocks noGrp="1"/>
          </p:cNvSpPr>
          <p:nvPr>
            <p:ph idx="1"/>
          </p:nvPr>
        </p:nvSpPr>
        <p:spPr/>
        <p:txBody>
          <a:bodyPr/>
          <a:lstStyle/>
          <a:p>
            <a:r>
              <a:rPr lang="en-US" dirty="0"/>
              <a:t>The swirl R package makes it fun and easy to learn R programming and data science.</a:t>
            </a:r>
          </a:p>
          <a:p>
            <a:endParaRPr lang="en-US" dirty="0"/>
          </a:p>
          <a:p>
            <a:r>
              <a:rPr lang="en-US" dirty="0"/>
              <a:t> If you are new to R, have no fear. </a:t>
            </a:r>
          </a:p>
          <a:p>
            <a:endParaRPr lang="en-US" dirty="0"/>
          </a:p>
          <a:p>
            <a:r>
              <a:rPr lang="en-US" dirty="0"/>
              <a:t> we’ll walk you through each of the steps required to begin using swirl today!</a:t>
            </a:r>
          </a:p>
        </p:txBody>
      </p:sp>
    </p:spTree>
    <p:extLst>
      <p:ext uri="{BB962C8B-B14F-4D97-AF65-F5344CB8AC3E}">
        <p14:creationId xmlns:p14="http://schemas.microsoft.com/office/powerpoint/2010/main" val="384902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b="1" dirty="0"/>
              <a:t>Function Name</a:t>
            </a:r>
            <a:r>
              <a:rPr lang="en-US" dirty="0"/>
              <a:t> − This is the actual name of the function. It is stored in R environment as an object with this name.</a:t>
            </a:r>
          </a:p>
          <a:p>
            <a:r>
              <a:rPr lang="en-US" b="1" dirty="0"/>
              <a:t>Arguments</a:t>
            </a:r>
            <a:r>
              <a:rPr lang="en-US" dirty="0"/>
              <a:t> − An argument is a placeholder. When a function is invoked, you pass a value to the argument. Arguments are optional; that is, a function may contain no arguments. Also arguments can have default values.</a:t>
            </a:r>
          </a:p>
          <a:p>
            <a:endParaRPr lang="en-US" dirty="0"/>
          </a:p>
        </p:txBody>
      </p:sp>
    </p:spTree>
    <p:extLst>
      <p:ext uri="{BB962C8B-B14F-4D97-AF65-F5344CB8AC3E}">
        <p14:creationId xmlns:p14="http://schemas.microsoft.com/office/powerpoint/2010/main" val="10651052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r>
              <a:rPr lang="en-US" b="1" dirty="0"/>
              <a:t>Function Body</a:t>
            </a:r>
            <a:r>
              <a:rPr lang="en-US" dirty="0"/>
              <a:t> − The function body contains a collection of statements that defines what the function does.</a:t>
            </a:r>
          </a:p>
          <a:p>
            <a:r>
              <a:rPr lang="en-US" b="1" dirty="0"/>
              <a:t>Return Value</a:t>
            </a:r>
            <a:r>
              <a:rPr lang="en-US" dirty="0"/>
              <a:t> − The return value of a function is the last expression in the function body to be evaluated.</a:t>
            </a:r>
          </a:p>
          <a:p>
            <a:r>
              <a:rPr lang="en-US" dirty="0"/>
              <a:t>Simple examples of in-built functions are </a:t>
            </a:r>
            <a:r>
              <a:rPr lang="en-US" b="1" dirty="0" err="1"/>
              <a:t>seq</a:t>
            </a:r>
            <a:r>
              <a:rPr lang="en-US" b="1" dirty="0"/>
              <a:t>()</a:t>
            </a:r>
            <a:r>
              <a:rPr lang="en-US" dirty="0"/>
              <a:t>, </a:t>
            </a:r>
            <a:r>
              <a:rPr lang="en-US" b="1" dirty="0"/>
              <a:t>mean()</a:t>
            </a:r>
            <a:r>
              <a:rPr lang="en-US" dirty="0"/>
              <a:t>, </a:t>
            </a:r>
            <a:r>
              <a:rPr lang="en-US" b="1" dirty="0"/>
              <a:t>max()</a:t>
            </a:r>
            <a:r>
              <a:rPr lang="en-US" dirty="0"/>
              <a:t>, </a:t>
            </a:r>
            <a:r>
              <a:rPr lang="en-US" b="1" dirty="0"/>
              <a:t>sum(x)</a:t>
            </a:r>
            <a:r>
              <a:rPr lang="en-US" dirty="0"/>
              <a:t> and </a:t>
            </a:r>
            <a:r>
              <a:rPr lang="en-US" b="1" dirty="0"/>
              <a:t>paste(...)</a:t>
            </a:r>
            <a:r>
              <a:rPr lang="en-US" dirty="0"/>
              <a:t> </a:t>
            </a:r>
            <a:r>
              <a:rPr lang="en-US" dirty="0" err="1"/>
              <a:t>etc</a:t>
            </a:r>
            <a:endParaRPr lang="en-US" dirty="0"/>
          </a:p>
        </p:txBody>
      </p:sp>
    </p:spTree>
    <p:extLst>
      <p:ext uri="{BB962C8B-B14F-4D97-AF65-F5344CB8AC3E}">
        <p14:creationId xmlns:p14="http://schemas.microsoft.com/office/powerpoint/2010/main" val="37322097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Objects</a:t>
            </a:r>
          </a:p>
        </p:txBody>
      </p:sp>
      <p:sp>
        <p:nvSpPr>
          <p:cNvPr id="3" name="Content Placeholder 2"/>
          <p:cNvSpPr>
            <a:spLocks noGrp="1"/>
          </p:cNvSpPr>
          <p:nvPr>
            <p:ph idx="1"/>
          </p:nvPr>
        </p:nvSpPr>
        <p:spPr/>
        <p:txBody>
          <a:bodyPr/>
          <a:lstStyle/>
          <a:p>
            <a:r>
              <a:rPr lang="en-US" dirty="0"/>
              <a:t>An object is </a:t>
            </a:r>
            <a:r>
              <a:rPr lang="en-US" dirty="0">
                <a:solidFill>
                  <a:schemeClr val="tx2">
                    <a:lumMod val="75000"/>
                  </a:schemeClr>
                </a:solidFill>
              </a:rPr>
              <a:t>a data structure having some attributes and methods which act on its attributes.</a:t>
            </a:r>
          </a:p>
          <a:p>
            <a:r>
              <a:rPr lang="en-US" dirty="0"/>
              <a:t>For example,</a:t>
            </a:r>
            <a:r>
              <a:rPr lang="en-US" dirty="0">
                <a:solidFill>
                  <a:schemeClr val="tx2">
                    <a:lumMod val="75000"/>
                  </a:schemeClr>
                </a:solidFill>
              </a:rPr>
              <a:t> objects are assigned a value using &lt;-</a:t>
            </a:r>
            <a:endParaRPr lang="en-US" dirty="0"/>
          </a:p>
        </p:txBody>
      </p:sp>
    </p:spTree>
    <p:extLst>
      <p:ext uri="{BB962C8B-B14F-4D97-AF65-F5344CB8AC3E}">
        <p14:creationId xmlns:p14="http://schemas.microsoft.com/office/powerpoint/2010/main" val="6920540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Objects</a:t>
            </a:r>
          </a:p>
        </p:txBody>
      </p:sp>
      <p:sp>
        <p:nvSpPr>
          <p:cNvPr id="3" name="Content Placeholder 2"/>
          <p:cNvSpPr>
            <a:spLocks noGrp="1"/>
          </p:cNvSpPr>
          <p:nvPr>
            <p:ph idx="1"/>
          </p:nvPr>
        </p:nvSpPr>
        <p:spPr/>
        <p:txBody>
          <a:bodyPr/>
          <a:lstStyle/>
          <a:p>
            <a:r>
              <a:rPr lang="en-US" dirty="0"/>
              <a:t>R consists of a number of data objects to perform various functions. There are 6 types of objects in </a:t>
            </a:r>
            <a:r>
              <a:rPr lang="en-US" dirty="0">
                <a:hlinkClick r:id="rId2"/>
              </a:rPr>
              <a:t>R Programming</a:t>
            </a:r>
            <a:r>
              <a:rPr lang="en-US" dirty="0"/>
              <a:t>. They include vector, list, matrix, array, factor, and data frame.</a:t>
            </a:r>
          </a:p>
        </p:txBody>
      </p:sp>
    </p:spTree>
    <p:extLst>
      <p:ext uri="{BB962C8B-B14F-4D97-AF65-F5344CB8AC3E}">
        <p14:creationId xmlns:p14="http://schemas.microsoft.com/office/powerpoint/2010/main" val="40523229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Arguments</a:t>
            </a:r>
          </a:p>
        </p:txBody>
      </p:sp>
      <p:sp>
        <p:nvSpPr>
          <p:cNvPr id="3" name="Content Placeholder 2"/>
          <p:cNvSpPr>
            <a:spLocks noGrp="1"/>
          </p:cNvSpPr>
          <p:nvPr>
            <p:ph idx="1"/>
          </p:nvPr>
        </p:nvSpPr>
        <p:spPr/>
        <p:txBody>
          <a:bodyPr/>
          <a:lstStyle/>
          <a:p>
            <a:r>
              <a:rPr lang="en-US" dirty="0"/>
              <a:t> </a:t>
            </a:r>
            <a:r>
              <a:rPr lang="en-US" dirty="0">
                <a:solidFill>
                  <a:schemeClr val="tx2">
                    <a:lumMod val="75000"/>
                  </a:schemeClr>
                </a:solidFill>
              </a:rPr>
              <a:t>The parameters provided to a function to perform operations in a programming language.</a:t>
            </a:r>
          </a:p>
          <a:p>
            <a:r>
              <a:rPr lang="en-US" dirty="0">
                <a:solidFill>
                  <a:schemeClr val="tx2">
                    <a:lumMod val="75000"/>
                  </a:schemeClr>
                </a:solidFill>
              </a:rPr>
              <a:t> </a:t>
            </a:r>
            <a:r>
              <a:rPr lang="en-US" dirty="0"/>
              <a:t>In R programming, we can use as many arguments as we want and are separated by a comma. </a:t>
            </a:r>
          </a:p>
        </p:txBody>
      </p:sp>
    </p:spTree>
    <p:extLst>
      <p:ext uri="{BB962C8B-B14F-4D97-AF65-F5344CB8AC3E}">
        <p14:creationId xmlns:p14="http://schemas.microsoft.com/office/powerpoint/2010/main" val="28850455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8151" t="22420" r="5961" b="27778"/>
          <a:stretch/>
        </p:blipFill>
        <p:spPr bwMode="auto">
          <a:xfrm>
            <a:off x="457200" y="1389742"/>
            <a:ext cx="8229600" cy="50110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739998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a:p>
        </p:txBody>
      </p:sp>
      <p:sp>
        <p:nvSpPr>
          <p:cNvPr id="3" name="Content Placeholder 2"/>
          <p:cNvSpPr>
            <a:spLocks noGrp="1"/>
          </p:cNvSpPr>
          <p:nvPr>
            <p:ph idx="1"/>
          </p:nvPr>
        </p:nvSpPr>
        <p:spPr/>
        <p:txBody>
          <a:bodyPr/>
          <a:lstStyle/>
          <a:p>
            <a:endParaRPr lang="en-US" dirty="0"/>
          </a:p>
        </p:txBody>
      </p:sp>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9601" t="26786" r="4734" b="28373"/>
          <a:stretch/>
        </p:blipFill>
        <p:spPr bwMode="auto">
          <a:xfrm>
            <a:off x="381000" y="1219201"/>
            <a:ext cx="8229600"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542707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The simplest and most common data structure in R is the </a:t>
            </a:r>
            <a:r>
              <a:rPr lang="en-US" dirty="0">
                <a:solidFill>
                  <a:srgbClr val="FF0000"/>
                </a:solidFill>
              </a:rPr>
              <a:t>vector</a:t>
            </a:r>
          </a:p>
          <a:p>
            <a:r>
              <a:rPr lang="en-US" dirty="0"/>
              <a:t>Atomic vectors and lists</a:t>
            </a:r>
          </a:p>
          <a:p>
            <a:endParaRPr lang="en-US" dirty="0"/>
          </a:p>
        </p:txBody>
      </p:sp>
    </p:spTree>
    <p:extLst>
      <p:ext uri="{BB962C8B-B14F-4D97-AF65-F5344CB8AC3E}">
        <p14:creationId xmlns:p14="http://schemas.microsoft.com/office/powerpoint/2010/main" val="514486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Atomic vectors</a:t>
            </a:r>
          </a:p>
        </p:txBody>
      </p:sp>
      <p:sp>
        <p:nvSpPr>
          <p:cNvPr id="3" name="Content Placeholder 2"/>
          <p:cNvSpPr>
            <a:spLocks noGrp="1"/>
          </p:cNvSpPr>
          <p:nvPr>
            <p:ph idx="1"/>
          </p:nvPr>
        </p:nvSpPr>
        <p:spPr/>
        <p:txBody>
          <a:bodyPr/>
          <a:lstStyle/>
          <a:p>
            <a:r>
              <a:rPr lang="en-US" dirty="0"/>
              <a:t>Numeric</a:t>
            </a:r>
          </a:p>
          <a:p>
            <a:r>
              <a:rPr lang="en-US" dirty="0"/>
              <a:t>Logical</a:t>
            </a:r>
          </a:p>
          <a:p>
            <a:r>
              <a:rPr lang="en-US" dirty="0"/>
              <a:t>Character</a:t>
            </a:r>
          </a:p>
          <a:p>
            <a:r>
              <a:rPr lang="en-US" dirty="0"/>
              <a:t>Integer </a:t>
            </a:r>
          </a:p>
          <a:p>
            <a:r>
              <a:rPr lang="en-US" dirty="0"/>
              <a:t>complex</a:t>
            </a:r>
          </a:p>
        </p:txBody>
      </p:sp>
    </p:spTree>
    <p:extLst>
      <p:ext uri="{BB962C8B-B14F-4D97-AF65-F5344CB8AC3E}">
        <p14:creationId xmlns:p14="http://schemas.microsoft.com/office/powerpoint/2010/main" val="24074512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LOGICAL VECTORS </a:t>
            </a:r>
          </a:p>
          <a:p>
            <a:r>
              <a:rPr lang="en-US" dirty="0"/>
              <a:t>True, False, NA (not available)</a:t>
            </a:r>
          </a:p>
          <a:p>
            <a:r>
              <a:rPr lang="en-US" dirty="0"/>
              <a:t>&gt;,&lt;=,==FOR Exact equality, and != for inequality</a:t>
            </a:r>
          </a:p>
        </p:txBody>
      </p:sp>
    </p:spTree>
    <p:extLst>
      <p:ext uri="{BB962C8B-B14F-4D97-AF65-F5344CB8AC3E}">
        <p14:creationId xmlns:p14="http://schemas.microsoft.com/office/powerpoint/2010/main" val="1371765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Swirl Package</a:t>
            </a:r>
          </a:p>
        </p:txBody>
      </p:sp>
      <p:sp>
        <p:nvSpPr>
          <p:cNvPr id="3" name="Content Placeholder 2"/>
          <p:cNvSpPr>
            <a:spLocks noGrp="1"/>
          </p:cNvSpPr>
          <p:nvPr>
            <p:ph idx="1"/>
          </p:nvPr>
        </p:nvSpPr>
        <p:spPr/>
        <p:txBody>
          <a:bodyPr>
            <a:normAutofit/>
          </a:bodyPr>
          <a:lstStyle/>
          <a:p>
            <a:r>
              <a:rPr lang="en-US" dirty="0"/>
              <a:t>Open </a:t>
            </a:r>
            <a:r>
              <a:rPr lang="en-US" dirty="0" err="1"/>
              <a:t>RStudio</a:t>
            </a:r>
            <a:r>
              <a:rPr lang="en-US" dirty="0"/>
              <a:t> and type the following into the console:</a:t>
            </a:r>
          </a:p>
          <a:p>
            <a:pPr marL="0" indent="0">
              <a:buNone/>
            </a:pPr>
            <a:r>
              <a:rPr lang="en-US" dirty="0">
                <a:solidFill>
                  <a:srgbClr val="002060"/>
                </a:solidFill>
              </a:rPr>
              <a:t>      &gt;</a:t>
            </a:r>
            <a:r>
              <a:rPr lang="en-US" dirty="0"/>
              <a:t> </a:t>
            </a:r>
            <a:r>
              <a:rPr lang="en-US" dirty="0" err="1">
                <a:solidFill>
                  <a:srgbClr val="FF0000"/>
                </a:solidFill>
              </a:rPr>
              <a:t>install.packages</a:t>
            </a:r>
            <a:r>
              <a:rPr lang="en-US" dirty="0">
                <a:solidFill>
                  <a:srgbClr val="FF0000"/>
                </a:solidFill>
              </a:rPr>
              <a:t>("swirl")</a:t>
            </a:r>
          </a:p>
          <a:p>
            <a:r>
              <a:rPr lang="en-US" dirty="0"/>
              <a:t>Note that the &gt; symbol at the beginning of the line is R's prompt for you type something into the console. </a:t>
            </a:r>
          </a:p>
          <a:p>
            <a:r>
              <a:rPr lang="en-US" dirty="0"/>
              <a:t>The part you type begins after ”</a:t>
            </a:r>
            <a:r>
              <a:rPr lang="en-US" dirty="0">
                <a:solidFill>
                  <a:schemeClr val="tx2">
                    <a:lumMod val="75000"/>
                  </a:schemeClr>
                </a:solidFill>
              </a:rPr>
              <a:t>&gt;</a:t>
            </a:r>
            <a:r>
              <a:rPr lang="en-US" dirty="0"/>
              <a:t>”.</a:t>
            </a:r>
          </a:p>
        </p:txBody>
      </p:sp>
    </p:spTree>
    <p:extLst>
      <p:ext uri="{BB962C8B-B14F-4D97-AF65-F5344CB8AC3E}">
        <p14:creationId xmlns:p14="http://schemas.microsoft.com/office/powerpoint/2010/main" val="15251523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working directory</a:t>
            </a:r>
          </a:p>
        </p:txBody>
      </p:sp>
      <p:sp>
        <p:nvSpPr>
          <p:cNvPr id="3" name="Content Placeholder 2"/>
          <p:cNvSpPr>
            <a:spLocks noGrp="1"/>
          </p:cNvSpPr>
          <p:nvPr>
            <p:ph idx="1"/>
          </p:nvPr>
        </p:nvSpPr>
        <p:spPr/>
        <p:txBody>
          <a:bodyPr/>
          <a:lstStyle/>
          <a:p>
            <a:r>
              <a:rPr lang="en-US" dirty="0"/>
              <a:t>The working directory is just </a:t>
            </a:r>
            <a:r>
              <a:rPr lang="en-US" b="1" dirty="0"/>
              <a:t>a file path on your computer that sets the default location of any files you read into R, or save out of R</a:t>
            </a:r>
          </a:p>
          <a:p>
            <a:r>
              <a:rPr lang="en-US" dirty="0"/>
              <a:t>You can only have one working directory active at any given time. The active working directory is called your </a:t>
            </a:r>
            <a:r>
              <a:rPr lang="en-US" i="1" dirty="0"/>
              <a:t>current</a:t>
            </a:r>
            <a:r>
              <a:rPr lang="en-US" dirty="0"/>
              <a:t> working directory.</a:t>
            </a:r>
          </a:p>
        </p:txBody>
      </p:sp>
    </p:spTree>
    <p:extLst>
      <p:ext uri="{BB962C8B-B14F-4D97-AF65-F5344CB8AC3E}">
        <p14:creationId xmlns:p14="http://schemas.microsoft.com/office/powerpoint/2010/main" val="36591279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Script</a:t>
            </a:r>
          </a:p>
        </p:txBody>
      </p:sp>
      <p:sp>
        <p:nvSpPr>
          <p:cNvPr id="3" name="Content Placeholder 2"/>
          <p:cNvSpPr>
            <a:spLocks noGrp="1"/>
          </p:cNvSpPr>
          <p:nvPr>
            <p:ph idx="1"/>
          </p:nvPr>
        </p:nvSpPr>
        <p:spPr/>
        <p:txBody>
          <a:bodyPr/>
          <a:lstStyle/>
          <a:p>
            <a:r>
              <a:rPr lang="en-US" dirty="0"/>
              <a:t>A script is simply a text file containing a set of commands and comments. </a:t>
            </a:r>
          </a:p>
          <a:p>
            <a:r>
              <a:rPr lang="en-US" dirty="0"/>
              <a:t>The script can be saved and used later to re-execute the saved commands.</a:t>
            </a:r>
          </a:p>
          <a:p>
            <a:r>
              <a:rPr lang="en-US" dirty="0"/>
              <a:t> The script can also be edited so you can execute a modified version of the commands.</a:t>
            </a:r>
          </a:p>
        </p:txBody>
      </p:sp>
    </p:spTree>
    <p:extLst>
      <p:ext uri="{BB962C8B-B14F-4D97-AF65-F5344CB8AC3E}">
        <p14:creationId xmlns:p14="http://schemas.microsoft.com/office/powerpoint/2010/main" val="29593838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8600" y="304800"/>
            <a:ext cx="8610600" cy="6172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473569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43"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228600"/>
            <a:ext cx="8229600" cy="609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09356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Swirl Package</a:t>
            </a:r>
          </a:p>
        </p:txBody>
      </p:sp>
      <p:sp>
        <p:nvSpPr>
          <p:cNvPr id="3" name="Content Placeholder 2"/>
          <p:cNvSpPr>
            <a:spLocks noGrp="1"/>
          </p:cNvSpPr>
          <p:nvPr>
            <p:ph idx="1"/>
          </p:nvPr>
        </p:nvSpPr>
        <p:spPr/>
        <p:txBody>
          <a:bodyPr/>
          <a:lstStyle/>
          <a:p>
            <a:r>
              <a:rPr lang="en-US" dirty="0"/>
              <a:t>Then you will call the function that starts the magic! Type the following, pressing Enter after each line:</a:t>
            </a:r>
          </a:p>
          <a:p>
            <a:endParaRPr lang="en-US" dirty="0"/>
          </a:p>
          <a:p>
            <a:r>
              <a:rPr lang="en-US" dirty="0">
                <a:solidFill>
                  <a:srgbClr val="FF0000"/>
                </a:solidFill>
              </a:rPr>
              <a:t>&gt; library("swirl")</a:t>
            </a:r>
          </a:p>
          <a:p>
            <a:r>
              <a:rPr lang="en-US" dirty="0">
                <a:solidFill>
                  <a:srgbClr val="FF0000"/>
                </a:solidFill>
              </a:rPr>
              <a:t>&gt; swirl()</a:t>
            </a:r>
          </a:p>
        </p:txBody>
      </p:sp>
    </p:spTree>
    <p:extLst>
      <p:ext uri="{BB962C8B-B14F-4D97-AF65-F5344CB8AC3E}">
        <p14:creationId xmlns:p14="http://schemas.microsoft.com/office/powerpoint/2010/main" val="1160617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Swirl Package</a:t>
            </a:r>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1000" y="1447800"/>
            <a:ext cx="8381999"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153197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Swirl Package</a:t>
            </a:r>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400" y="1447800"/>
            <a:ext cx="8915400"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7265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dirty="0"/>
              <a:t>Swirl Package</a:t>
            </a:r>
          </a:p>
        </p:txBody>
      </p:sp>
      <p:pic>
        <p:nvPicPr>
          <p:cNvPr id="3074" name="Picture 2" descr="C:\Users\HP\Downloads\Screenshot 2022-10-09 at 1.44.55 AM.png"/>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434" t="20035" r="49350" b="33727"/>
          <a:stretch/>
        </p:blipFill>
        <p:spPr bwMode="auto">
          <a:xfrm>
            <a:off x="391886" y="1066800"/>
            <a:ext cx="8218714" cy="5257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3906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Swirl Package</a:t>
            </a:r>
          </a:p>
        </p:txBody>
      </p:sp>
      <p:sp>
        <p:nvSpPr>
          <p:cNvPr id="3" name="Content Placeholder 2"/>
          <p:cNvSpPr>
            <a:spLocks noGrp="1"/>
          </p:cNvSpPr>
          <p:nvPr>
            <p:ph idx="1"/>
          </p:nvPr>
        </p:nvSpPr>
        <p:spPr/>
        <p:txBody>
          <a:bodyPr/>
          <a:lstStyle/>
          <a:p>
            <a:pPr>
              <a:buFont typeface="Wingdings" pitchFamily="2" charset="2"/>
              <a:buChar char="§"/>
            </a:pPr>
            <a:r>
              <a:rPr lang="en-US" dirty="0"/>
              <a:t>Basic building blocks(1)</a:t>
            </a:r>
          </a:p>
          <a:p>
            <a:pPr>
              <a:buFont typeface="Wingdings" pitchFamily="2" charset="2"/>
              <a:buChar char="§"/>
            </a:pPr>
            <a:r>
              <a:rPr lang="en-US" dirty="0"/>
              <a:t>Sequences of numbers(3)</a:t>
            </a:r>
          </a:p>
          <a:p>
            <a:pPr>
              <a:buFont typeface="Wingdings" pitchFamily="2" charset="2"/>
              <a:buChar char="§"/>
            </a:pPr>
            <a:r>
              <a:rPr lang="en-US" dirty="0"/>
              <a:t>Vectors(4)</a:t>
            </a:r>
          </a:p>
          <a:p>
            <a:pPr>
              <a:buFont typeface="Wingdings" pitchFamily="2" charset="2"/>
              <a:buChar char="§"/>
            </a:pPr>
            <a:r>
              <a:rPr lang="en-US" dirty="0" err="1"/>
              <a:t>Subsetting</a:t>
            </a:r>
            <a:r>
              <a:rPr lang="en-US" dirty="0"/>
              <a:t> vectors(6)</a:t>
            </a:r>
          </a:p>
          <a:p>
            <a:pPr>
              <a:buFont typeface="Wingdings" pitchFamily="2" charset="2"/>
              <a:buChar char="§"/>
            </a:pPr>
            <a:r>
              <a:rPr lang="en-US" dirty="0"/>
              <a:t>Matrices and data frames(7)</a:t>
            </a:r>
          </a:p>
          <a:p>
            <a:pPr>
              <a:buFont typeface="Wingdings" pitchFamily="2" charset="2"/>
              <a:buChar char="§"/>
            </a:pPr>
            <a:r>
              <a:rPr lang="en-US" dirty="0"/>
              <a:t>Logic(8)</a:t>
            </a:r>
          </a:p>
        </p:txBody>
      </p:sp>
    </p:spTree>
    <p:extLst>
      <p:ext uri="{BB962C8B-B14F-4D97-AF65-F5344CB8AC3E}">
        <p14:creationId xmlns:p14="http://schemas.microsoft.com/office/powerpoint/2010/main" val="1300348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914400"/>
          </a:xfrm>
        </p:spPr>
        <p:txBody>
          <a:bodyPr>
            <a:normAutofit fontScale="90000"/>
          </a:bodyPr>
          <a:lstStyle/>
          <a:p>
            <a:r>
              <a:rPr lang="en-US" b="1" dirty="0"/>
              <a:t>R Operators </a:t>
            </a:r>
            <a:br>
              <a:rPr lang="en-US" b="1" dirty="0"/>
            </a:br>
            <a:endParaRPr lang="en-US" dirty="0"/>
          </a:p>
        </p:txBody>
      </p:sp>
      <p:sp>
        <p:nvSpPr>
          <p:cNvPr id="3" name="Content Placeholder 2"/>
          <p:cNvSpPr>
            <a:spLocks noGrp="1"/>
          </p:cNvSpPr>
          <p:nvPr>
            <p:ph idx="1"/>
          </p:nvPr>
        </p:nvSpPr>
        <p:spPr>
          <a:xfrm>
            <a:off x="457200" y="1676400"/>
            <a:ext cx="8229600" cy="4449763"/>
          </a:xfrm>
        </p:spPr>
        <p:txBody>
          <a:bodyPr/>
          <a:lstStyle/>
          <a:p>
            <a:pPr marL="0" indent="0" fontAlgn="base">
              <a:buNone/>
            </a:pPr>
            <a:r>
              <a:rPr lang="en-US" dirty="0"/>
              <a:t>R supports majorly four kinds of binary operators between a set of operands. In this article, we will see various types of </a:t>
            </a:r>
            <a:r>
              <a:rPr lang="en-US" b="1" dirty="0"/>
              <a:t>operators in R Programming language </a:t>
            </a:r>
            <a:r>
              <a:rPr lang="en-US" dirty="0"/>
              <a:t>and their usage.</a:t>
            </a:r>
          </a:p>
          <a:p>
            <a:endParaRPr lang="en-US" dirty="0"/>
          </a:p>
          <a:p>
            <a:endParaRPr lang="en-US" dirty="0"/>
          </a:p>
        </p:txBody>
      </p:sp>
    </p:spTree>
    <p:extLst>
      <p:ext uri="{BB962C8B-B14F-4D97-AF65-F5344CB8AC3E}">
        <p14:creationId xmlns:p14="http://schemas.microsoft.com/office/powerpoint/2010/main" val="6039138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753</TotalTime>
  <Words>916</Words>
  <Application>Microsoft Macintosh PowerPoint</Application>
  <PresentationFormat>On-screen Show (4:3)</PresentationFormat>
  <Paragraphs>100</Paragraphs>
  <Slides>33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Wingdings</vt:lpstr>
      <vt:lpstr>Office Theme</vt:lpstr>
      <vt:lpstr>BASICS OF R PROGRAMMING</vt:lpstr>
      <vt:lpstr>Swirl Package</vt:lpstr>
      <vt:lpstr>Swirl Package</vt:lpstr>
      <vt:lpstr>Swirl Package</vt:lpstr>
      <vt:lpstr>Swirl Package</vt:lpstr>
      <vt:lpstr>Swirl Package</vt:lpstr>
      <vt:lpstr>Swirl Package</vt:lpstr>
      <vt:lpstr>Swirl Package</vt:lpstr>
      <vt:lpstr>R Operators  </vt:lpstr>
      <vt:lpstr>Arithmetic Operators </vt:lpstr>
      <vt:lpstr>Logical Operators </vt:lpstr>
      <vt:lpstr>Relational Operators </vt:lpstr>
      <vt:lpstr>Assignment Operators </vt:lpstr>
      <vt:lpstr>Primers</vt:lpstr>
      <vt:lpstr>Primers</vt:lpstr>
      <vt:lpstr>Primers</vt:lpstr>
      <vt:lpstr>Primers</vt:lpstr>
      <vt:lpstr>Functions</vt:lpstr>
      <vt:lpstr>PowerPoint Presentation</vt:lpstr>
      <vt:lpstr>PowerPoint Presentation</vt:lpstr>
      <vt:lpstr>PowerPoint Presentation</vt:lpstr>
      <vt:lpstr>Objects</vt:lpstr>
      <vt:lpstr>Objects</vt:lpstr>
      <vt:lpstr>Arguments</vt:lpstr>
      <vt:lpstr>PowerPoint Presentation</vt:lpstr>
      <vt:lpstr>PowerPoint Presentation</vt:lpstr>
      <vt:lpstr>PowerPoint Presentation</vt:lpstr>
      <vt:lpstr>Atomic vectors</vt:lpstr>
      <vt:lpstr>PowerPoint Presentation</vt:lpstr>
      <vt:lpstr>working directory</vt:lpstr>
      <vt:lpstr>Script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BASICS OF R PROGRAMMING</dc:title>
  <dc:creator>HP</dc:creator>
  <cp:lastModifiedBy>Abhijit Pakhare</cp:lastModifiedBy>
  <cp:revision>31</cp:revision>
  <dcterms:created xsi:type="dcterms:W3CDTF">2006-08-16T00:00:00Z</dcterms:created>
  <dcterms:modified xsi:type="dcterms:W3CDTF">2022-10-10T20:18:08Z</dcterms:modified>
</cp:coreProperties>
</file>

<file path=docProps/thumbnail.jpeg>
</file>